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>
        <p:scale>
          <a:sx n="50" d="100"/>
          <a:sy n="50" d="100"/>
        </p:scale>
        <p:origin x="29" y="-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DOW\Downloads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DOW\Downloads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DOW\Downloads\Task%203_Final%20Content%20Data%20se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 3_Final Content Data set.csv]Sheet1!PivotTable1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1" u="none" strike="noStrike" baseline="0" dirty="0">
                <a:effectLst/>
              </a:rPr>
              <a:t>Categories ranked by score</a:t>
            </a:r>
            <a:endParaRPr lang="en-US" b="1" i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CCECFF"/>
          </a:solidFill>
          <a:ln w="19050">
            <a:solidFill>
              <a:schemeClr val="tx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96F2"/>
          </a:solidFill>
          <a:ln w="19050">
            <a:solidFill>
              <a:schemeClr val="tx1"/>
            </a:solidFill>
          </a:ln>
          <a:effectLst/>
        </c:spPr>
      </c:pivotFmt>
      <c:pivotFmt>
        <c:idx val="2"/>
        <c:spPr>
          <a:solidFill>
            <a:srgbClr val="0096F2"/>
          </a:solidFill>
          <a:ln w="19050">
            <a:solidFill>
              <a:schemeClr val="tx1"/>
            </a:solidFill>
          </a:ln>
          <a:effectLst/>
        </c:spPr>
      </c:pivotFmt>
      <c:pivotFmt>
        <c:idx val="3"/>
        <c:spPr>
          <a:solidFill>
            <a:srgbClr val="0096F2"/>
          </a:solidFill>
          <a:ln w="19050">
            <a:solidFill>
              <a:schemeClr val="tx1"/>
            </a:solidFill>
          </a:ln>
          <a:effectLst/>
        </c:spPr>
      </c:pivotFmt>
      <c:pivotFmt>
        <c:idx val="4"/>
        <c:spPr>
          <a:solidFill>
            <a:srgbClr val="0096F2"/>
          </a:solidFill>
          <a:ln w="19050">
            <a:solidFill>
              <a:schemeClr val="tx1"/>
            </a:solidFill>
          </a:ln>
          <a:effectLst/>
        </c:spPr>
      </c:pivotFmt>
      <c:pivotFmt>
        <c:idx val="5"/>
        <c:spPr>
          <a:solidFill>
            <a:srgbClr val="0096F2"/>
          </a:solidFill>
          <a:ln w="19050">
            <a:solidFill>
              <a:schemeClr val="tx1"/>
            </a:solidFill>
          </a:ln>
          <a:effectLst/>
        </c:spPr>
      </c:pivotFmt>
      <c:pivotFmt>
        <c:idx val="6"/>
        <c:spPr>
          <a:solidFill>
            <a:srgbClr val="CCECFF"/>
          </a:solidFill>
          <a:ln w="19050">
            <a:solidFill>
              <a:schemeClr val="tx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0096F2"/>
          </a:solidFill>
          <a:ln w="19050">
            <a:solidFill>
              <a:schemeClr val="tx1"/>
            </a:solidFill>
          </a:ln>
          <a:effectLst/>
        </c:spPr>
      </c:pivotFmt>
      <c:pivotFmt>
        <c:idx val="8"/>
        <c:spPr>
          <a:solidFill>
            <a:srgbClr val="0096F2"/>
          </a:solidFill>
          <a:ln w="19050">
            <a:solidFill>
              <a:schemeClr val="tx1"/>
            </a:solidFill>
          </a:ln>
          <a:effectLst/>
        </c:spPr>
      </c:pivotFmt>
      <c:pivotFmt>
        <c:idx val="9"/>
        <c:spPr>
          <a:solidFill>
            <a:srgbClr val="0096F2"/>
          </a:solidFill>
          <a:ln w="19050">
            <a:solidFill>
              <a:schemeClr val="tx1"/>
            </a:solidFill>
          </a:ln>
          <a:effectLst/>
        </c:spPr>
      </c:pivotFmt>
      <c:pivotFmt>
        <c:idx val="10"/>
        <c:spPr>
          <a:solidFill>
            <a:srgbClr val="0096F2"/>
          </a:solidFill>
          <a:ln w="19050">
            <a:solidFill>
              <a:schemeClr val="tx1"/>
            </a:solidFill>
          </a:ln>
          <a:effectLst/>
        </c:spPr>
      </c:pivotFmt>
      <c:pivotFmt>
        <c:idx val="11"/>
        <c:spPr>
          <a:solidFill>
            <a:srgbClr val="0096F2"/>
          </a:solidFill>
          <a:ln w="19050">
            <a:solidFill>
              <a:schemeClr val="tx1"/>
            </a:solidFill>
          </a:ln>
          <a:effectLst/>
        </c:spPr>
      </c:pivotFmt>
      <c:pivotFmt>
        <c:idx val="12"/>
        <c:spPr>
          <a:solidFill>
            <a:srgbClr val="CCECFF"/>
          </a:solidFill>
          <a:ln w="19050">
            <a:solidFill>
              <a:schemeClr val="tx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0096F2"/>
          </a:solidFill>
          <a:ln w="19050">
            <a:solidFill>
              <a:schemeClr val="tx1"/>
            </a:solidFill>
          </a:ln>
          <a:effectLst/>
        </c:spPr>
      </c:pivotFmt>
      <c:pivotFmt>
        <c:idx val="14"/>
        <c:spPr>
          <a:solidFill>
            <a:srgbClr val="0096F2"/>
          </a:solidFill>
          <a:ln w="19050">
            <a:solidFill>
              <a:schemeClr val="tx1"/>
            </a:solidFill>
          </a:ln>
          <a:effectLst/>
        </c:spPr>
      </c:pivotFmt>
      <c:pivotFmt>
        <c:idx val="15"/>
        <c:spPr>
          <a:solidFill>
            <a:srgbClr val="0096F2"/>
          </a:solidFill>
          <a:ln w="19050">
            <a:solidFill>
              <a:schemeClr val="tx1"/>
            </a:solidFill>
          </a:ln>
          <a:effectLst/>
        </c:spPr>
      </c:pivotFmt>
      <c:pivotFmt>
        <c:idx val="16"/>
        <c:spPr>
          <a:solidFill>
            <a:srgbClr val="0096F2"/>
          </a:solidFill>
          <a:ln w="19050">
            <a:solidFill>
              <a:schemeClr val="tx1"/>
            </a:solidFill>
          </a:ln>
          <a:effectLst/>
        </c:spPr>
      </c:pivotFmt>
      <c:pivotFmt>
        <c:idx val="17"/>
        <c:spPr>
          <a:solidFill>
            <a:srgbClr val="0096F2"/>
          </a:solidFill>
          <a:ln w="19050">
            <a:solidFill>
              <a:schemeClr val="tx1"/>
            </a:solidFill>
          </a:ln>
          <a:effectLst/>
        </c:spP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CCECFF"/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rgbClr val="0096F2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F5-4F34-A2C3-C8D45BFAEED2}"/>
              </c:ext>
            </c:extLst>
          </c:dPt>
          <c:dPt>
            <c:idx val="12"/>
            <c:invertIfNegative val="0"/>
            <c:bubble3D val="0"/>
            <c:spPr>
              <a:solidFill>
                <a:srgbClr val="0096F2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F5-4F34-A2C3-C8D45BFAEED2}"/>
              </c:ext>
            </c:extLst>
          </c:dPt>
          <c:dPt>
            <c:idx val="13"/>
            <c:invertIfNegative val="0"/>
            <c:bubble3D val="0"/>
            <c:spPr>
              <a:solidFill>
                <a:srgbClr val="0096F2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BF5-4F34-A2C3-C8D45BFAEED2}"/>
              </c:ext>
            </c:extLst>
          </c:dPt>
          <c:dPt>
            <c:idx val="14"/>
            <c:invertIfNegative val="0"/>
            <c:bubble3D val="0"/>
            <c:spPr>
              <a:solidFill>
                <a:srgbClr val="0096F2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BF5-4F34-A2C3-C8D45BFAEED2}"/>
              </c:ext>
            </c:extLst>
          </c:dPt>
          <c:dPt>
            <c:idx val="15"/>
            <c:invertIfNegative val="0"/>
            <c:bubble3D val="0"/>
            <c:spPr>
              <a:solidFill>
                <a:srgbClr val="0096F2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BF5-4F34-A2C3-C8D45BFAEED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Sheet1!$A$2:$A$18</c:f>
              <c:strCache>
                <c:ptCount val="16"/>
                <c:pt idx="0">
                  <c:v>public speaking</c:v>
                </c:pt>
                <c:pt idx="1">
                  <c:v>veganism</c:v>
                </c:pt>
                <c:pt idx="2">
                  <c:v>tennis</c:v>
                </c:pt>
                <c:pt idx="3">
                  <c:v>dogs</c:v>
                </c:pt>
                <c:pt idx="4">
                  <c:v>studying</c:v>
                </c:pt>
                <c:pt idx="5">
                  <c:v>fitness</c:v>
                </c:pt>
                <c:pt idx="6">
                  <c:v>education</c:v>
                </c:pt>
                <c:pt idx="7">
                  <c:v>soccer</c:v>
                </c:pt>
                <c:pt idx="8">
                  <c:v>cooking</c:v>
                </c:pt>
                <c:pt idx="9">
                  <c:v>travel</c:v>
                </c:pt>
                <c:pt idx="10">
                  <c:v>culture</c:v>
                </c:pt>
                <c:pt idx="11">
                  <c:v>food</c:v>
                </c:pt>
                <c:pt idx="12">
                  <c:v>technology</c:v>
                </c:pt>
                <c:pt idx="13">
                  <c:v>healthy eating</c:v>
                </c:pt>
                <c:pt idx="14">
                  <c:v>science</c:v>
                </c:pt>
                <c:pt idx="15">
                  <c:v>animals</c:v>
                </c:pt>
              </c:strCache>
            </c:strRef>
          </c:cat>
          <c:val>
            <c:numRef>
              <c:f>Sheet1!$B$2:$B$18</c:f>
              <c:numCache>
                <c:formatCode>General</c:formatCode>
                <c:ptCount val="16"/>
                <c:pt idx="0">
                  <c:v>49264</c:v>
                </c:pt>
                <c:pt idx="1">
                  <c:v>49619</c:v>
                </c:pt>
                <c:pt idx="2">
                  <c:v>50339</c:v>
                </c:pt>
                <c:pt idx="3">
                  <c:v>52511</c:v>
                </c:pt>
                <c:pt idx="4">
                  <c:v>54269</c:v>
                </c:pt>
                <c:pt idx="5">
                  <c:v>55323</c:v>
                </c:pt>
                <c:pt idx="6">
                  <c:v>57436</c:v>
                </c:pt>
                <c:pt idx="7">
                  <c:v>57783</c:v>
                </c:pt>
                <c:pt idx="8">
                  <c:v>64756</c:v>
                </c:pt>
                <c:pt idx="9">
                  <c:v>64880</c:v>
                </c:pt>
                <c:pt idx="10">
                  <c:v>66579</c:v>
                </c:pt>
                <c:pt idx="11">
                  <c:v>66676</c:v>
                </c:pt>
                <c:pt idx="12">
                  <c:v>68738</c:v>
                </c:pt>
                <c:pt idx="13">
                  <c:v>69339</c:v>
                </c:pt>
                <c:pt idx="14">
                  <c:v>71168</c:v>
                </c:pt>
                <c:pt idx="15">
                  <c:v>74965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BF5-4F34-A2C3-C8D45BFAEE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547696704"/>
        <c:axId val="545329248"/>
      </c:barChart>
      <c:valAx>
        <c:axId val="545329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7696704"/>
        <c:crosses val="autoZero"/>
        <c:crossBetween val="between"/>
      </c:valAx>
      <c:catAx>
        <c:axId val="5476967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1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53292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 3_Final Content Data set.csv]Sheet2!PivotTable2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1">
                <a:solidFill>
                  <a:schemeClr val="tx1"/>
                </a:solidFill>
              </a:rPr>
              <a:t>Reactions</a:t>
            </a:r>
            <a:r>
              <a:rPr lang="en-US" b="1" i="1" baseline="0">
                <a:solidFill>
                  <a:schemeClr val="tx1"/>
                </a:solidFill>
              </a:rPr>
              <a:t> of top category animals</a:t>
            </a:r>
            <a:endParaRPr lang="en-US" b="1" i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CCECFF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96F2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c:spPr>
      </c:pivotFmt>
      <c:pivotFmt>
        <c:idx val="2"/>
        <c:spPr>
          <a:solidFill>
            <a:srgbClr val="CCECFF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0096F2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c:spPr>
      </c:pivotFmt>
      <c:pivotFmt>
        <c:idx val="4"/>
        <c:spPr>
          <a:solidFill>
            <a:srgbClr val="CCECFF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0096F2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c:spP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CCECFF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rgbClr val="0096F2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236-4DCF-B435-5D1BA6EB57E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Sheet2!$A$2:$A$19</c:f>
              <c:multiLvlStrCache>
                <c:ptCount val="16"/>
                <c:lvl>
                  <c:pt idx="0">
                    <c:v>indifferent</c:v>
                  </c:pt>
                  <c:pt idx="1">
                    <c:v>like</c:v>
                  </c:pt>
                  <c:pt idx="2">
                    <c:v>interested</c:v>
                  </c:pt>
                  <c:pt idx="3">
                    <c:v>adore</c:v>
                  </c:pt>
                  <c:pt idx="4">
                    <c:v>dislike</c:v>
                  </c:pt>
                  <c:pt idx="5">
                    <c:v>intrigued</c:v>
                  </c:pt>
                  <c:pt idx="6">
                    <c:v>love</c:v>
                  </c:pt>
                  <c:pt idx="7">
                    <c:v>heart</c:v>
                  </c:pt>
                  <c:pt idx="8">
                    <c:v>worried</c:v>
                  </c:pt>
                  <c:pt idx="9">
                    <c:v>disgust</c:v>
                  </c:pt>
                  <c:pt idx="10">
                    <c:v>want</c:v>
                  </c:pt>
                  <c:pt idx="11">
                    <c:v>super love</c:v>
                  </c:pt>
                  <c:pt idx="12">
                    <c:v>cherish</c:v>
                  </c:pt>
                  <c:pt idx="13">
                    <c:v>hate</c:v>
                  </c:pt>
                  <c:pt idx="14">
                    <c:v>peeking</c:v>
                  </c:pt>
                  <c:pt idx="15">
                    <c:v>scared</c:v>
                  </c:pt>
                </c:lvl>
                <c:lvl>
                  <c:pt idx="0">
                    <c:v>animals</c:v>
                  </c:pt>
                </c:lvl>
              </c:multiLvlStrCache>
            </c:multiLvlStrRef>
          </c:cat>
          <c:val>
            <c:numRef>
              <c:f>Sheet2!$B$2:$B$19</c:f>
              <c:numCache>
                <c:formatCode>General</c:formatCode>
                <c:ptCount val="16"/>
                <c:pt idx="0">
                  <c:v>100</c:v>
                </c:pt>
                <c:pt idx="1">
                  <c:v>101</c:v>
                </c:pt>
                <c:pt idx="2">
                  <c:v>110</c:v>
                </c:pt>
                <c:pt idx="3">
                  <c:v>114</c:v>
                </c:pt>
                <c:pt idx="4">
                  <c:v>115</c:v>
                </c:pt>
                <c:pt idx="5">
                  <c:v>116</c:v>
                </c:pt>
                <c:pt idx="6">
                  <c:v>119</c:v>
                </c:pt>
                <c:pt idx="7">
                  <c:v>120</c:v>
                </c:pt>
                <c:pt idx="8">
                  <c:v>121</c:v>
                </c:pt>
                <c:pt idx="9">
                  <c:v>122</c:v>
                </c:pt>
                <c:pt idx="10">
                  <c:v>122</c:v>
                </c:pt>
                <c:pt idx="11">
                  <c:v>123</c:v>
                </c:pt>
                <c:pt idx="12">
                  <c:v>125</c:v>
                </c:pt>
                <c:pt idx="13">
                  <c:v>128</c:v>
                </c:pt>
                <c:pt idx="14">
                  <c:v>129</c:v>
                </c:pt>
                <c:pt idx="15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236-4DCF-B435-5D1BA6EB57E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883775072"/>
        <c:axId val="883785472"/>
      </c:barChart>
      <c:catAx>
        <c:axId val="8837750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1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 i="1">
                    <a:solidFill>
                      <a:schemeClr val="tx1"/>
                    </a:solidFill>
                  </a:rPr>
                  <a:t>Reaction type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1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1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3785472"/>
        <c:crosses val="autoZero"/>
        <c:auto val="1"/>
        <c:lblAlgn val="ctr"/>
        <c:lblOffset val="100"/>
        <c:noMultiLvlLbl val="0"/>
      </c:catAx>
      <c:valAx>
        <c:axId val="8837854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1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 i="1">
                    <a:solidFill>
                      <a:schemeClr val="tx1"/>
                    </a:solidFill>
                  </a:rPr>
                  <a:t>Count</a:t>
                </a:r>
                <a:r>
                  <a:rPr lang="en-IN" b="1" i="1" baseline="0">
                    <a:solidFill>
                      <a:schemeClr val="tx1"/>
                    </a:solidFill>
                  </a:rPr>
                  <a:t> of Reactions</a:t>
                </a:r>
                <a:endParaRPr lang="en-IN" b="1" i="1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1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3775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 3_Final Content Data set.csv]Sheet3!PivotTable3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i="1">
                <a:solidFill>
                  <a:schemeClr val="tx1"/>
                </a:solidFill>
              </a:rPr>
              <a:t>Months wise Posts</a:t>
            </a:r>
            <a:r>
              <a:rPr lang="en-IN" b="1" i="1" baseline="0">
                <a:solidFill>
                  <a:schemeClr val="tx1"/>
                </a:solidFill>
              </a:rPr>
              <a:t> </a:t>
            </a:r>
            <a:endParaRPr lang="en-IN" b="1" i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CCECFF"/>
          </a:solidFill>
          <a:ln w="12700">
            <a:solidFill>
              <a:schemeClr val="tx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96F2"/>
          </a:solidFill>
          <a:ln w="12700">
            <a:solidFill>
              <a:schemeClr val="tx1"/>
            </a:solidFill>
          </a:ln>
          <a:effectLst/>
        </c:spPr>
      </c:pivotFmt>
      <c:pivotFmt>
        <c:idx val="2"/>
        <c:spPr>
          <a:solidFill>
            <a:srgbClr val="CCECFF"/>
          </a:solidFill>
          <a:ln w="12700">
            <a:solidFill>
              <a:schemeClr val="tx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0096F2"/>
          </a:solidFill>
          <a:ln w="12700">
            <a:solidFill>
              <a:schemeClr val="tx1"/>
            </a:solidFill>
          </a:ln>
          <a:effectLst/>
        </c:spPr>
      </c:pivotFmt>
      <c:pivotFmt>
        <c:idx val="4"/>
        <c:spPr>
          <a:solidFill>
            <a:srgbClr val="CCECFF"/>
          </a:solidFill>
          <a:ln w="12700">
            <a:solidFill>
              <a:schemeClr val="tx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0096F2"/>
          </a:solidFill>
          <a:ln w="12700">
            <a:solidFill>
              <a:schemeClr val="tx1"/>
            </a:solidFill>
          </a:ln>
          <a:effectLst/>
        </c:spP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CCECFF"/>
            </a:solidFill>
            <a:ln w="12700">
              <a:solidFill>
                <a:schemeClr val="tx1"/>
              </a:solidFill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rgbClr val="0096F2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86C-482E-A578-4734645DB89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Sheet3!$A$4:$A$16</c:f>
              <c:strCache>
                <c:ptCount val="12"/>
                <c:pt idx="0">
                  <c:v>Feb</c:v>
                </c:pt>
                <c:pt idx="1">
                  <c:v>Apr</c:v>
                </c:pt>
                <c:pt idx="2">
                  <c:v>Mar</c:v>
                </c:pt>
                <c:pt idx="3">
                  <c:v>Jun</c:v>
                </c:pt>
                <c:pt idx="4">
                  <c:v>Sep</c:v>
                </c:pt>
                <c:pt idx="5">
                  <c:v>Nov</c:v>
                </c:pt>
                <c:pt idx="6">
                  <c:v>Oct</c:v>
                </c:pt>
                <c:pt idx="7">
                  <c:v>Jul</c:v>
                </c:pt>
                <c:pt idx="8">
                  <c:v>Dec</c:v>
                </c:pt>
                <c:pt idx="9">
                  <c:v>Aug</c:v>
                </c:pt>
                <c:pt idx="10">
                  <c:v>Jan</c:v>
                </c:pt>
                <c:pt idx="11">
                  <c:v>May</c:v>
                </c:pt>
              </c:strCache>
            </c:strRef>
          </c:cat>
          <c:val>
            <c:numRef>
              <c:f>Sheet3!$B$4:$B$16</c:f>
              <c:numCache>
                <c:formatCode>General</c:formatCode>
                <c:ptCount val="12"/>
                <c:pt idx="0">
                  <c:v>1914</c:v>
                </c:pt>
                <c:pt idx="1">
                  <c:v>1974</c:v>
                </c:pt>
                <c:pt idx="2">
                  <c:v>2012</c:v>
                </c:pt>
                <c:pt idx="3">
                  <c:v>2021</c:v>
                </c:pt>
                <c:pt idx="4">
                  <c:v>2022</c:v>
                </c:pt>
                <c:pt idx="5">
                  <c:v>2034</c:v>
                </c:pt>
                <c:pt idx="6">
                  <c:v>2056</c:v>
                </c:pt>
                <c:pt idx="7">
                  <c:v>2070</c:v>
                </c:pt>
                <c:pt idx="8">
                  <c:v>2092</c:v>
                </c:pt>
                <c:pt idx="9">
                  <c:v>2114</c:v>
                </c:pt>
                <c:pt idx="10">
                  <c:v>2126</c:v>
                </c:pt>
                <c:pt idx="11">
                  <c:v>2138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6C-482E-A578-4734645DB8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940669136"/>
        <c:axId val="940665392"/>
      </c:barChart>
      <c:valAx>
        <c:axId val="940665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669136"/>
        <c:crosses val="autoZero"/>
        <c:crossBetween val="between"/>
      </c:valAx>
      <c:catAx>
        <c:axId val="94066913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1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6653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IN" sz="9600" b="1" i="0" dirty="0">
                <a:solidFill>
                  <a:schemeClr val="bg1"/>
                </a:solidFill>
                <a:effectLst/>
                <a:latin typeface="DM Sans"/>
              </a:rPr>
              <a:t>Social Buzz</a:t>
            </a:r>
            <a:endParaRPr lang="en-US" sz="10533" b="1" i="0" spc="-105" dirty="0">
              <a:solidFill>
                <a:schemeClr val="bg1"/>
              </a:solidFill>
              <a:effectLst/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r"/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3498A4-423D-43BF-AC08-F33325D44BD0}"/>
              </a:ext>
            </a:extLst>
          </p:cNvPr>
          <p:cNvSpPr txBox="1"/>
          <p:nvPr/>
        </p:nvSpPr>
        <p:spPr>
          <a:xfrm>
            <a:off x="8499198" y="3066007"/>
            <a:ext cx="75790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      Social Buzz has reaching more and more active users each month. That means they need to adjust to this change as quickly and efficiently as possible at global scale.</a:t>
            </a:r>
          </a:p>
          <a:p>
            <a:endParaRPr lang="en-US" sz="2400" b="1" dirty="0"/>
          </a:p>
          <a:p>
            <a:r>
              <a:rPr lang="en-US" sz="2400" b="1" dirty="0"/>
              <a:t>Project tasks include :</a:t>
            </a:r>
            <a:endParaRPr lang="en-IN" sz="2400" b="1" dirty="0"/>
          </a:p>
          <a:p>
            <a:pPr marL="342900" indent="-342900">
              <a:buFontTx/>
              <a:buChar char="-"/>
            </a:pPr>
            <a:r>
              <a:rPr lang="en-US" sz="2400" dirty="0"/>
              <a:t>An audit of their big data practice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Recommendations for a successful IPO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 An analysis of their content categories that highlights the top 5 categories with the largest aggregate popularity </a:t>
            </a:r>
            <a:endParaRPr lang="en-IN" sz="2400" dirty="0"/>
          </a:p>
          <a:p>
            <a:pPr algn="r"/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81A210-9BCF-42D3-B9CF-8DD0938E442D}"/>
              </a:ext>
            </a:extLst>
          </p:cNvPr>
          <p:cNvSpPr txBox="1"/>
          <p:nvPr/>
        </p:nvSpPr>
        <p:spPr>
          <a:xfrm>
            <a:off x="2498058" y="5341049"/>
            <a:ext cx="71289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</a:rPr>
              <a:t>Every day over 100,000 posts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</a:rPr>
              <a:t>this data is unstructured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</a:rPr>
              <a:t>requires expensive technology to manage and maintain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912778" y="70619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506200" y="68199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10977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8778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40489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38069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A9AD96-7303-4B83-AFDC-135BABB5EBBF}"/>
              </a:ext>
            </a:extLst>
          </p:cNvPr>
          <p:cNvSpPr txBox="1"/>
          <p:nvPr/>
        </p:nvSpPr>
        <p:spPr>
          <a:xfrm>
            <a:off x="14380410" y="1825527"/>
            <a:ext cx="261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Andrew </a:t>
            </a:r>
            <a:r>
              <a:rPr lang="en-IN" sz="2400" b="1" dirty="0" err="1"/>
              <a:t>fleming</a:t>
            </a:r>
            <a:endParaRPr lang="en-IN" sz="2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7D2393-8513-441F-898A-2C692E721836}"/>
              </a:ext>
            </a:extLst>
          </p:cNvPr>
          <p:cNvSpPr txBox="1"/>
          <p:nvPr/>
        </p:nvSpPr>
        <p:spPr>
          <a:xfrm>
            <a:off x="14401800" y="4730907"/>
            <a:ext cx="2315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Marcus </a:t>
            </a:r>
            <a:r>
              <a:rPr lang="en-IN" sz="2400" b="1" dirty="0" err="1"/>
              <a:t>rompton</a:t>
            </a:r>
            <a:endParaRPr lang="en-IN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085CF8-2B85-4B06-BF51-A9863E10A1A3}"/>
              </a:ext>
            </a:extLst>
          </p:cNvPr>
          <p:cNvSpPr txBox="1"/>
          <p:nvPr/>
        </p:nvSpPr>
        <p:spPr>
          <a:xfrm>
            <a:off x="14401800" y="7873666"/>
            <a:ext cx="1938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Sumit Musale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E2594F-C7DF-4E67-AA80-47C28E289500}"/>
              </a:ext>
            </a:extLst>
          </p:cNvPr>
          <p:cNvSpPr txBox="1"/>
          <p:nvPr/>
        </p:nvSpPr>
        <p:spPr>
          <a:xfrm>
            <a:off x="14528752" y="2317520"/>
            <a:ext cx="251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i="1" dirty="0"/>
              <a:t>Chief Technical Architect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CE911-65AD-43DB-9619-E95101D24BBD}"/>
              </a:ext>
            </a:extLst>
          </p:cNvPr>
          <p:cNvSpPr txBox="1"/>
          <p:nvPr/>
        </p:nvSpPr>
        <p:spPr>
          <a:xfrm>
            <a:off x="14621193" y="5250496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i="1" dirty="0"/>
              <a:t>Senior Principle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78B9EA-2E99-4B4F-B178-4E05E59134AC}"/>
              </a:ext>
            </a:extLst>
          </p:cNvPr>
          <p:cNvSpPr txBox="1"/>
          <p:nvPr/>
        </p:nvSpPr>
        <p:spPr>
          <a:xfrm>
            <a:off x="14621192" y="8276806"/>
            <a:ext cx="142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i="1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9BC31-2C70-461E-8571-E702E377029E}"/>
              </a:ext>
            </a:extLst>
          </p:cNvPr>
          <p:cNvSpPr txBox="1"/>
          <p:nvPr/>
        </p:nvSpPr>
        <p:spPr>
          <a:xfrm>
            <a:off x="3758354" y="1460904"/>
            <a:ext cx="3163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Understanding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115D9F-6ED2-480F-BD25-E71BC17B7437}"/>
              </a:ext>
            </a:extLst>
          </p:cNvPr>
          <p:cNvSpPr txBox="1"/>
          <p:nvPr/>
        </p:nvSpPr>
        <p:spPr>
          <a:xfrm>
            <a:off x="5613717" y="3217218"/>
            <a:ext cx="2247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1C7A82-3F02-4106-B551-E3CDF8EF4C0C}"/>
              </a:ext>
            </a:extLst>
          </p:cNvPr>
          <p:cNvSpPr txBox="1"/>
          <p:nvPr/>
        </p:nvSpPr>
        <p:spPr>
          <a:xfrm>
            <a:off x="7523175" y="4810134"/>
            <a:ext cx="2450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D912AD-2181-4BCA-BF0B-E1DE3BAE4AA4}"/>
              </a:ext>
            </a:extLst>
          </p:cNvPr>
          <p:cNvSpPr txBox="1"/>
          <p:nvPr/>
        </p:nvSpPr>
        <p:spPr>
          <a:xfrm>
            <a:off x="9360930" y="6437941"/>
            <a:ext cx="2184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BDE41B-46B7-42A0-97BA-2356D661EA06}"/>
              </a:ext>
            </a:extLst>
          </p:cNvPr>
          <p:cNvSpPr txBox="1"/>
          <p:nvPr/>
        </p:nvSpPr>
        <p:spPr>
          <a:xfrm>
            <a:off x="11198685" y="8065748"/>
            <a:ext cx="2571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Discuss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16AD06-5BBA-42C3-A136-FE7BEA46A6C2}"/>
              </a:ext>
            </a:extLst>
          </p:cNvPr>
          <p:cNvSpPr txBox="1"/>
          <p:nvPr/>
        </p:nvSpPr>
        <p:spPr>
          <a:xfrm>
            <a:off x="11117568" y="2324100"/>
            <a:ext cx="50230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b="1" dirty="0"/>
              <a:t>There are total 16 Categories</a:t>
            </a:r>
          </a:p>
          <a:p>
            <a:endParaRPr lang="en-IN" sz="2000" b="1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b="1" dirty="0"/>
              <a:t>Top five Trending Categories are following: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8872F788-4F80-429D-8DB9-B2B487E1C0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0783652"/>
              </p:ext>
            </p:extLst>
          </p:nvPr>
        </p:nvGraphicFramePr>
        <p:xfrm>
          <a:off x="1524000" y="1760293"/>
          <a:ext cx="9049694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C52E12C-7F52-49C3-92C8-75D59BE51A68}"/>
              </a:ext>
            </a:extLst>
          </p:cNvPr>
          <p:cNvSpPr txBox="1"/>
          <p:nvPr/>
        </p:nvSpPr>
        <p:spPr>
          <a:xfrm>
            <a:off x="11782975" y="3506759"/>
            <a:ext cx="19192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b="1" dirty="0"/>
              <a:t>Animals</a:t>
            </a:r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Science</a:t>
            </a:r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Healthy eating</a:t>
            </a:r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Technology</a:t>
            </a:r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Food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5106AAC1-9AF1-4745-8B9D-A7DA10A8FE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7496791"/>
              </p:ext>
            </p:extLst>
          </p:nvPr>
        </p:nvGraphicFramePr>
        <p:xfrm>
          <a:off x="2352765" y="1634253"/>
          <a:ext cx="9382035" cy="6690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3355077B-D568-4F74-975C-49C48B115C4D}"/>
              </a:ext>
            </a:extLst>
          </p:cNvPr>
          <p:cNvSpPr txBox="1"/>
          <p:nvPr/>
        </p:nvSpPr>
        <p:spPr>
          <a:xfrm>
            <a:off x="12557598" y="2470322"/>
            <a:ext cx="4282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b="1" dirty="0"/>
              <a:t>There are total “</a:t>
            </a: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1897” reactions on top category animal.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</a:rPr>
              <a:t>In this “scared” is top reaction with 132 frequency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</a:rPr>
              <a:t>So we can say most posts are about “scared of animals”</a:t>
            </a:r>
            <a:endParaRPr lang="en-IN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167B58E-C506-4DBE-97AC-0EF8493FF30F}"/>
              </a:ext>
            </a:extLst>
          </p:cNvPr>
          <p:cNvSpPr txBox="1"/>
          <p:nvPr/>
        </p:nvSpPr>
        <p:spPr>
          <a:xfrm>
            <a:off x="12557598" y="2470322"/>
            <a:ext cx="4282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b="1" dirty="0"/>
              <a:t>There are total “</a:t>
            </a: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1897” reactions on top category animal.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</a:rPr>
              <a:t>In this “scared” is top reaction with 132 frequency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</a:rPr>
              <a:t>So we can say most posts are about “scared of animals”</a:t>
            </a:r>
            <a:endParaRPr lang="en-IN" b="1" dirty="0"/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60F06B37-B2C9-4086-BE20-30A5CD855B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3680019"/>
              </p:ext>
            </p:extLst>
          </p:nvPr>
        </p:nvGraphicFramePr>
        <p:xfrm>
          <a:off x="2701920" y="1383832"/>
          <a:ext cx="9185280" cy="6497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267</Words>
  <Application>Microsoft Office PowerPoint</Application>
  <PresentationFormat>Custom</PresentationFormat>
  <Paragraphs>82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Arial</vt:lpstr>
      <vt:lpstr>DM Sans</vt:lpstr>
      <vt:lpstr>Graphik Regular</vt:lpstr>
      <vt:lpstr>Courier New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Sumit</cp:lastModifiedBy>
  <cp:revision>19</cp:revision>
  <dcterms:created xsi:type="dcterms:W3CDTF">2006-08-16T00:00:00Z</dcterms:created>
  <dcterms:modified xsi:type="dcterms:W3CDTF">2024-01-18T13:26:34Z</dcterms:modified>
  <dc:identifier>DAEhDyfaYKE</dc:identifier>
</cp:coreProperties>
</file>